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68" r:id="rId3"/>
    <p:sldId id="271" r:id="rId4"/>
    <p:sldId id="272" r:id="rId5"/>
    <p:sldId id="267" r:id="rId6"/>
    <p:sldId id="270" r:id="rId7"/>
    <p:sldId id="275" r:id="rId8"/>
    <p:sldId id="258" r:id="rId9"/>
    <p:sldId id="259" r:id="rId10"/>
    <p:sldId id="274" r:id="rId11"/>
    <p:sldId id="260" r:id="rId12"/>
    <p:sldId id="263" r:id="rId13"/>
    <p:sldId id="264" r:id="rId14"/>
    <p:sldId id="266" r:id="rId15"/>
    <p:sldId id="269"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61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2989" autoAdjust="0"/>
  </p:normalViewPr>
  <p:slideViewPr>
    <p:cSldViewPr snapToGrid="0">
      <p:cViewPr varScale="1">
        <p:scale>
          <a:sx n="101" d="100"/>
          <a:sy n="101" d="100"/>
        </p:scale>
        <p:origin x="12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75A04AE-48DA-497D-80A1-80375F06B56B}" type="datetimeFigureOut">
              <a:rPr lang="en-GB" smtClean="0"/>
              <a:t>08/10/2019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75335B0-2B3E-449F-B9AA-31E029D839F9}" type="slidenum">
              <a:rPr lang="en-GB" smtClean="0"/>
              <a:t>‹#›</a:t>
            </a:fld>
            <a:endParaRPr lang="en-GB"/>
          </a:p>
        </p:txBody>
      </p:sp>
    </p:spTree>
    <p:extLst>
      <p:ext uri="{BB962C8B-B14F-4D97-AF65-F5344CB8AC3E}">
        <p14:creationId xmlns:p14="http://schemas.microsoft.com/office/powerpoint/2010/main" val="3654736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D965594-0C55-411D-970A-CDD628624D0C}" type="datetimeFigureOut">
              <a:rPr lang="en-GB" smtClean="0"/>
              <a:t>08/10/2019</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AB4743C-8A2E-4C54-BF48-3728378717D1}" type="slidenum">
              <a:rPr lang="en-GB" smtClean="0"/>
              <a:t>‹#›</a:t>
            </a:fld>
            <a:endParaRPr lang="en-GB"/>
          </a:p>
        </p:txBody>
      </p:sp>
    </p:spTree>
    <p:extLst>
      <p:ext uri="{BB962C8B-B14F-4D97-AF65-F5344CB8AC3E}">
        <p14:creationId xmlns:p14="http://schemas.microsoft.com/office/powerpoint/2010/main" val="63012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nice.org.uk/guidance/QS29"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 presentation can be used to</a:t>
            </a:r>
            <a:r>
              <a:rPr lang="en-GB" baseline="0" dirty="0" smtClean="0"/>
              <a:t> present the principal recommendations from the report Know </a:t>
            </a:r>
            <a:r>
              <a:rPr lang="en-GB" baseline="0" smtClean="0"/>
              <a:t>the </a:t>
            </a:r>
            <a:r>
              <a:rPr lang="en-GB" baseline="0" smtClean="0"/>
              <a:t>Score</a:t>
            </a:r>
            <a:r>
              <a:rPr lang="en-GB" baseline="0" dirty="0" smtClean="0"/>
              <a:t>.  This looked at care provided to patients aged over 16 with a new diagnosis of pulmonary embolism. The study covered the whole of the UK including off-shore islands.</a:t>
            </a:r>
          </a:p>
          <a:p>
            <a:endParaRPr lang="en-GB" baseline="0" dirty="0" smtClean="0"/>
          </a:p>
          <a:p>
            <a:r>
              <a:rPr lang="en-GB" baseline="0" dirty="0" smtClean="0"/>
              <a:t>It will only cover the principal recommendations and the full set of recommendations can be found in the report.  </a:t>
            </a:r>
          </a:p>
          <a:p>
            <a:endParaRPr lang="en-GB" baseline="0" dirty="0" smtClean="0"/>
          </a:p>
          <a:p>
            <a:r>
              <a:rPr lang="en-GB" baseline="0" dirty="0" smtClean="0"/>
              <a:t>More information can be found at www.ncepod.org.uk.</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a:t>
            </a:fld>
            <a:endParaRPr lang="en-GB"/>
          </a:p>
        </p:txBody>
      </p:sp>
    </p:spTree>
    <p:extLst>
      <p:ext uri="{BB962C8B-B14F-4D97-AF65-F5344CB8AC3E}">
        <p14:creationId xmlns:p14="http://schemas.microsoft.com/office/powerpoint/2010/main" val="3971904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US" dirty="0" smtClean="0"/>
              <a:t>This recommendation is</a:t>
            </a:r>
            <a:r>
              <a:rPr lang="en-US" baseline="0" dirty="0" smtClean="0"/>
              <a:t> aimed at the Clinical Lead for Radiology and the Quality Improvement Lead.</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10</a:t>
            </a:fld>
            <a:endParaRPr lang="en-GB"/>
          </a:p>
        </p:txBody>
      </p:sp>
    </p:spTree>
    <p:extLst>
      <p:ext uri="{BB962C8B-B14F-4D97-AF65-F5344CB8AC3E}">
        <p14:creationId xmlns:p14="http://schemas.microsoft.com/office/powerpoint/2010/main" val="2533217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This recommendation is</a:t>
            </a:r>
            <a:r>
              <a:rPr lang="en-US" b="0" baseline="0" dirty="0" smtClean="0"/>
              <a:t> aimed at all clinicians who treat patients with pulmonary embolism.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smtClean="0"/>
              <a:t>In addition to calculating the severity of acute pulmonary embolism, clinicians should also look for indicators of massive (high-risk) or sub-massive (intermediate-risk):</a:t>
            </a:r>
          </a:p>
          <a:p>
            <a:pPr marL="0" indent="0">
              <a:lnSpc>
                <a:spcPct val="100000"/>
              </a:lnSpc>
              <a:spcBef>
                <a:spcPts val="600"/>
              </a:spcBef>
              <a:spcAft>
                <a:spcPts val="600"/>
              </a:spcAft>
              <a:buClr>
                <a:srgbClr val="FE612A"/>
              </a:buClr>
              <a:buSzPct val="80000"/>
              <a:buNone/>
            </a:pPr>
            <a:r>
              <a:rPr lang="en-US" sz="1200" dirty="0" err="1" smtClean="0"/>
              <a:t>i</a:t>
            </a:r>
            <a:r>
              <a:rPr lang="en-US" sz="1200" dirty="0" smtClean="0"/>
              <a:t>. </a:t>
            </a:r>
            <a:r>
              <a:rPr lang="en-US" sz="1200" dirty="0" err="1" smtClean="0"/>
              <a:t>Haemodynamic</a:t>
            </a:r>
            <a:r>
              <a:rPr lang="en-US" sz="1200" dirty="0" smtClean="0"/>
              <a:t> instability (clinical)</a:t>
            </a:r>
          </a:p>
          <a:p>
            <a:pPr marL="0" indent="0">
              <a:lnSpc>
                <a:spcPct val="100000"/>
              </a:lnSpc>
              <a:spcBef>
                <a:spcPts val="600"/>
              </a:spcBef>
              <a:spcAft>
                <a:spcPts val="600"/>
              </a:spcAft>
              <a:buClr>
                <a:srgbClr val="FE612A"/>
              </a:buClr>
              <a:buSzPct val="80000"/>
              <a:buNone/>
            </a:pPr>
            <a:r>
              <a:rPr lang="en-US" sz="1200" dirty="0" smtClean="0"/>
              <a:t>ii. Right heart strain (imaging)</a:t>
            </a:r>
          </a:p>
          <a:p>
            <a:pPr marL="0" indent="0">
              <a:lnSpc>
                <a:spcPct val="100000"/>
              </a:lnSpc>
              <a:spcBef>
                <a:spcPts val="600"/>
              </a:spcBef>
              <a:spcAft>
                <a:spcPts val="600"/>
              </a:spcAft>
              <a:buClr>
                <a:srgbClr val="FE612A"/>
              </a:buClr>
              <a:buSzPct val="80000"/>
              <a:buNone/>
            </a:pPr>
            <a:r>
              <a:rPr lang="en-US" sz="1200" dirty="0" smtClean="0"/>
              <a:t>iii. Elevated troponin or BNP (biochemical)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Hospitals</a:t>
            </a:r>
            <a:r>
              <a:rPr lang="en-US" b="0" baseline="0" dirty="0" smtClean="0"/>
              <a:t> should have a guidelines in place for the diagnosis and management of PE and to assess the severity of PE.</a:t>
            </a:r>
            <a:endParaRPr lang="en-US" b="0"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11</a:t>
            </a:fld>
            <a:endParaRPr lang="en-GB"/>
          </a:p>
        </p:txBody>
      </p:sp>
    </p:spTree>
    <p:extLst>
      <p:ext uri="{BB962C8B-B14F-4D97-AF65-F5344CB8AC3E}">
        <p14:creationId xmlns:p14="http://schemas.microsoft.com/office/powerpoint/2010/main" val="2485224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This recommendation is</a:t>
            </a:r>
            <a:r>
              <a:rPr lang="en-US" b="0" baseline="0" dirty="0" smtClean="0"/>
              <a:t> aimed at all clinicians who treat patients with pulmonary embolism.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Ambulatory care should be considered as a treatment option for patients with PE, when appropriate. The rationale for selecting or excluding it should be documented in the case notes.</a:t>
            </a:r>
          </a:p>
        </p:txBody>
      </p:sp>
      <p:sp>
        <p:nvSpPr>
          <p:cNvPr id="4" name="Slide Number Placeholder 3"/>
          <p:cNvSpPr>
            <a:spLocks noGrp="1"/>
          </p:cNvSpPr>
          <p:nvPr>
            <p:ph type="sldNum" sz="quarter" idx="10"/>
          </p:nvPr>
        </p:nvSpPr>
        <p:spPr/>
        <p:txBody>
          <a:bodyPr/>
          <a:lstStyle/>
          <a:p>
            <a:fld id="{3AB4743C-8A2E-4C54-BF48-3728378717D1}" type="slidenum">
              <a:rPr lang="en-GB" smtClean="0"/>
              <a:t>12</a:t>
            </a:fld>
            <a:endParaRPr lang="en-GB"/>
          </a:p>
        </p:txBody>
      </p:sp>
    </p:spTree>
    <p:extLst>
      <p:ext uri="{BB962C8B-B14F-4D97-AF65-F5344CB8AC3E}">
        <p14:creationId xmlns:p14="http://schemas.microsoft.com/office/powerpoint/2010/main" val="1613139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smtClean="0"/>
              <a:t>(All Clinicians, Service Users, General Practitioners)</a:t>
            </a:r>
            <a:r>
              <a:rPr lang="en-US" sz="1200" dirty="0" smtClean="0"/>
              <a:t> </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13</a:t>
            </a:fld>
            <a:endParaRPr lang="en-GB"/>
          </a:p>
        </p:txBody>
      </p:sp>
    </p:spTree>
    <p:extLst>
      <p:ext uri="{BB962C8B-B14F-4D97-AF65-F5344CB8AC3E}">
        <p14:creationId xmlns:p14="http://schemas.microsoft.com/office/powerpoint/2010/main" val="2247607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14</a:t>
            </a:fld>
            <a:endParaRPr lang="en-GB"/>
          </a:p>
        </p:txBody>
      </p:sp>
    </p:spTree>
    <p:extLst>
      <p:ext uri="{BB962C8B-B14F-4D97-AF65-F5344CB8AC3E}">
        <p14:creationId xmlns:p14="http://schemas.microsoft.com/office/powerpoint/2010/main" val="2298109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www.ncepod.org.uk/2019pe.html</a:t>
            </a:r>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15</a:t>
            </a:fld>
            <a:endParaRPr lang="en-GB"/>
          </a:p>
        </p:txBody>
      </p:sp>
    </p:spTree>
    <p:extLst>
      <p:ext uri="{BB962C8B-B14F-4D97-AF65-F5344CB8AC3E}">
        <p14:creationId xmlns:p14="http://schemas.microsoft.com/office/powerpoint/2010/main" val="2061614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US" sz="1200" b="0" i="0" u="none" strike="noStrike" kern="1200" baseline="0" dirty="0" smtClean="0">
                <a:solidFill>
                  <a:schemeClr val="tx1"/>
                </a:solidFill>
                <a:latin typeface="+mn-lt"/>
                <a:ea typeface="+mn-ea"/>
                <a:cs typeface="+mn-cs"/>
              </a:rPr>
              <a:t>The study described in this report aimed to identify and explore remediable factors in the process of care for patients with a new diagnosis of PE who either presented to hospital with symptoms of PE or who developed PE whilst in hospital being treated for another condition and who were cared for</a:t>
            </a:r>
          </a:p>
          <a:p>
            <a:r>
              <a:rPr lang="en-US" sz="1200" b="0" i="0" u="none" strike="noStrike" kern="1200" baseline="0" dirty="0" smtClean="0">
                <a:solidFill>
                  <a:schemeClr val="tx1"/>
                </a:solidFill>
                <a:latin typeface="+mn-lt"/>
                <a:ea typeface="+mn-ea"/>
                <a:cs typeface="+mn-cs"/>
              </a:rPr>
              <a:t>as outpatients and those who were admitted to hospital.</a:t>
            </a:r>
            <a:endParaRPr lang="en-GB" dirty="0" smtClean="0"/>
          </a:p>
          <a:p>
            <a:endParaRPr lang="en-GB" baseline="0" dirty="0" smtClean="0"/>
          </a:p>
          <a:p>
            <a:r>
              <a:rPr lang="en-GB" baseline="0" dirty="0" smtClean="0"/>
              <a:t>Case notes are reviewed by a multidisciplinary group of clinicians </a:t>
            </a:r>
            <a:r>
              <a:rPr lang="en-US" sz="1200" b="0" i="0" u="none" strike="noStrike" kern="1200" baseline="0" dirty="0" smtClean="0">
                <a:solidFill>
                  <a:schemeClr val="tx1"/>
                </a:solidFill>
                <a:latin typeface="+mn-lt"/>
                <a:ea typeface="+mn-ea"/>
                <a:cs typeface="+mn-cs"/>
              </a:rPr>
              <a:t>comprising consultants, trainees and clinical nurse specialists from: </a:t>
            </a:r>
            <a:r>
              <a:rPr lang="en-GB" sz="1200" b="0" i="0" u="none" strike="noStrike" kern="1200" baseline="0" dirty="0" smtClean="0">
                <a:solidFill>
                  <a:schemeClr val="tx1"/>
                </a:solidFill>
                <a:latin typeface="+mn-lt"/>
                <a:ea typeface="+mn-ea"/>
                <a:cs typeface="+mn-cs"/>
              </a:rPr>
              <a:t>cardiology, anaesthesia, intensive care medicine, acute medicine, emergency medicine, respiratory medicine, neurosurgery and radiology.</a:t>
            </a: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AB4743C-8A2E-4C54-BF48-3728378717D1}" type="slidenum">
              <a:rPr lang="en-GB" smtClean="0"/>
              <a:t>2</a:t>
            </a:fld>
            <a:endParaRPr lang="en-GB"/>
          </a:p>
        </p:txBody>
      </p:sp>
    </p:spTree>
    <p:extLst>
      <p:ext uri="{BB962C8B-B14F-4D97-AF65-F5344CB8AC3E}">
        <p14:creationId xmlns:p14="http://schemas.microsoft.com/office/powerpoint/2010/main" val="2609020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All patients aged 16 years and older who presented to hospital with symptoms of a PE or who developed PE as an inpatient (using ICD10 codes I26.0 and I26.9) between 1st July 2017 and 31st August 2017 inclusive</a:t>
            </a:r>
            <a:endParaRPr lang="en-GB" sz="1200" b="1" i="1"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Both ambulatory care/same day emergency patients and patients admitted to hospital were included in the study</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Selection of patients into the study was biased towards those more likely to have a severe PE. This was done by dividing patients into 3 categories and where the number of cases allowed, two patients from each category were </a:t>
            </a:r>
            <a:r>
              <a:rPr lang="en-GB" sz="1200" b="0" i="0" u="none" strike="noStrike" kern="1200" baseline="0" dirty="0" smtClean="0">
                <a:solidFill>
                  <a:schemeClr val="tx1"/>
                </a:solidFill>
                <a:latin typeface="+mn-lt"/>
                <a:ea typeface="+mn-ea"/>
                <a:cs typeface="+mn-cs"/>
              </a:rPr>
              <a:t>included per hospital:</a:t>
            </a:r>
          </a:p>
          <a:p>
            <a:r>
              <a:rPr lang="en-US" sz="1200" b="0" i="0" u="none" strike="noStrike" kern="1200" baseline="0" dirty="0" smtClean="0">
                <a:solidFill>
                  <a:schemeClr val="tx1"/>
                </a:solidFill>
                <a:latin typeface="+mn-lt"/>
                <a:ea typeface="+mn-ea"/>
                <a:cs typeface="+mn-cs"/>
              </a:rPr>
              <a:t>1) Primary coding diagnosis of PE with a length of stay </a:t>
            </a:r>
            <a:r>
              <a:rPr lang="en-GB" sz="1200" b="0" i="0" u="none" strike="noStrike" kern="1200" baseline="0" dirty="0" smtClean="0">
                <a:solidFill>
                  <a:schemeClr val="tx1"/>
                </a:solidFill>
                <a:latin typeface="+mn-lt"/>
                <a:ea typeface="+mn-ea"/>
                <a:cs typeface="+mn-cs"/>
              </a:rPr>
              <a:t>≤ 3 days</a:t>
            </a:r>
          </a:p>
          <a:p>
            <a:r>
              <a:rPr lang="en-US" sz="1200" b="0" i="0" u="none" strike="noStrike" kern="1200" baseline="0" dirty="0" smtClean="0">
                <a:solidFill>
                  <a:schemeClr val="tx1"/>
                </a:solidFill>
                <a:latin typeface="+mn-lt"/>
                <a:ea typeface="+mn-ea"/>
                <a:cs typeface="+mn-cs"/>
              </a:rPr>
              <a:t>2) Any coding of PE with a length of stay &gt; 3 days</a:t>
            </a:r>
          </a:p>
          <a:p>
            <a:r>
              <a:rPr lang="en-US" sz="1200" b="0" i="0" u="none" strike="noStrike" kern="1200" baseline="0" dirty="0" smtClean="0">
                <a:solidFill>
                  <a:schemeClr val="tx1"/>
                </a:solidFill>
                <a:latin typeface="+mn-lt"/>
                <a:ea typeface="+mn-ea"/>
                <a:cs typeface="+mn-cs"/>
              </a:rPr>
              <a:t>3) Primary coding diagnosis of PE, admitted to critical care and/or who died with any length of stay</a:t>
            </a:r>
            <a:endParaRPr lang="en-GB" b="1"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3</a:t>
            </a:fld>
            <a:endParaRPr lang="en-GB"/>
          </a:p>
        </p:txBody>
      </p:sp>
    </p:spTree>
    <p:extLst>
      <p:ext uri="{BB962C8B-B14F-4D97-AF65-F5344CB8AC3E}">
        <p14:creationId xmlns:p14="http://schemas.microsoft.com/office/powerpoint/2010/main" val="4041467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US" sz="1200" b="0" i="0" u="none" strike="noStrike" kern="1200" baseline="0" dirty="0" smtClean="0">
                <a:solidFill>
                  <a:schemeClr val="tx1"/>
                </a:solidFill>
                <a:latin typeface="+mn-lt"/>
                <a:ea typeface="+mn-ea"/>
                <a:cs typeface="+mn-cs"/>
              </a:rPr>
              <a:t>Out of around 10,000 patients, 1,318 were selected for case note review. 259 of these were excluded for various reasons.  526 sets of case notes were received and peer reviewed. 766 clinician questionnaires were completed by </a:t>
            </a:r>
            <a:r>
              <a:rPr lang="en-GB" sz="1200" b="0" i="0" u="none" strike="noStrike" kern="1200" baseline="0" dirty="0" smtClean="0">
                <a:solidFill>
                  <a:schemeClr val="tx1"/>
                </a:solidFill>
                <a:latin typeface="+mn-lt"/>
                <a:ea typeface="+mn-ea"/>
                <a:cs typeface="+mn-cs"/>
              </a:rPr>
              <a:t>the named consultant caring </a:t>
            </a:r>
            <a:r>
              <a:rPr lang="en-US" sz="1200" b="0" i="0" u="none" strike="noStrike" kern="1200" baseline="0" dirty="0" smtClean="0">
                <a:solidFill>
                  <a:schemeClr val="tx1"/>
                </a:solidFill>
                <a:latin typeface="+mn-lt"/>
                <a:ea typeface="+mn-ea"/>
                <a:cs typeface="+mn-cs"/>
              </a:rPr>
              <a:t>for the patient at the time of their inpatient/ambulatory </a:t>
            </a:r>
            <a:r>
              <a:rPr lang="en-GB" sz="1200" b="0" i="0" u="none" strike="noStrike" kern="1200" baseline="0" dirty="0" smtClean="0">
                <a:solidFill>
                  <a:schemeClr val="tx1"/>
                </a:solidFill>
                <a:latin typeface="+mn-lt"/>
                <a:ea typeface="+mn-ea"/>
                <a:cs typeface="+mn-cs"/>
              </a:rPr>
              <a:t>care discharge</a:t>
            </a:r>
            <a:r>
              <a:rPr lang="en-GB" sz="1200" b="0" i="0" u="none" strike="noStrike" kern="1200" baseline="0" dirty="0" smtClean="0">
                <a:solidFill>
                  <a:schemeClr val="tx1"/>
                </a:solidFill>
                <a:latin typeface="+mn-lt"/>
                <a:ea typeface="+mn-ea"/>
                <a:cs typeface="+mn-cs"/>
              </a:rPr>
              <a: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This Figure shows the types of patient, in terms of outcome, length of stay and diagnosed position of PE whose cases were reviewed by the case reviewers, compared to the overall dataset (all patients). This demonstrates the bias of the peer review sample towards patients who had a worse </a:t>
            </a:r>
            <a:r>
              <a:rPr lang="en-GB" sz="1200" b="0" i="0" u="none" strike="noStrike" kern="1200" baseline="0" dirty="0" smtClean="0">
                <a:solidFill>
                  <a:schemeClr val="tx1"/>
                </a:solidFill>
                <a:latin typeface="+mn-lt"/>
                <a:ea typeface="+mn-ea"/>
                <a:cs typeface="+mn-cs"/>
              </a:rPr>
              <a:t>outcome/longer length of stay.</a:t>
            </a: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AB4743C-8A2E-4C54-BF48-3728378717D1}" type="slidenum">
              <a:rPr lang="en-GB" smtClean="0"/>
              <a:t>4</a:t>
            </a:fld>
            <a:endParaRPr lang="en-GB"/>
          </a:p>
        </p:txBody>
      </p:sp>
    </p:spTree>
    <p:extLst>
      <p:ext uri="{BB962C8B-B14F-4D97-AF65-F5344CB8AC3E}">
        <p14:creationId xmlns:p14="http://schemas.microsoft.com/office/powerpoint/2010/main" val="1864072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t>Case note reviewers assessed the overall</a:t>
            </a:r>
            <a:r>
              <a:rPr lang="en-GB" b="0" baseline="0" dirty="0" smtClean="0"/>
              <a:t> quality of care for each case.  Just over 40% were felt to demonstrate good practice, whilst another ~ 40% showed room for improvement in clinical care.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A very small number were considered to be less than satisfactory.</a:t>
            </a:r>
            <a:endParaRPr lang="en-GB"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5</a:t>
            </a:fld>
            <a:endParaRPr lang="en-GB"/>
          </a:p>
        </p:txBody>
      </p:sp>
    </p:spTree>
    <p:extLst>
      <p:ext uri="{BB962C8B-B14F-4D97-AF65-F5344CB8AC3E}">
        <p14:creationId xmlns:p14="http://schemas.microsoft.com/office/powerpoint/2010/main" val="73092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Key messages from the report 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171450" indent="-171450">
              <a:buFont typeface="Arial" panose="020B0604020202020204" pitchFamily="34" charset="0"/>
              <a:buChar char="•"/>
            </a:pPr>
            <a:r>
              <a:rPr lang="en-US" dirty="0" smtClean="0"/>
              <a:t>The case reviewers reports</a:t>
            </a:r>
            <a:r>
              <a:rPr lang="en-US" baseline="0" dirty="0" smtClean="0"/>
              <a:t> delays throughout the care pathway for patients with PE. The commonest reasons for delay were recognition, investigations and treatment.</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dirty="0" smtClean="0"/>
              <a:t>The primary treatment for PE is anticoagulation. It is imperative that this is started as soon as possible. Where there might be a delay to the diagnosis of acute PE anticoagulation should be commenced. </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Once PE has been diagnosed an assessment of PE severity needs to be undertaken in order to treat patients effectively. Validated scoring systems such as PESI or Hestia could be used.</a:t>
            </a:r>
            <a:endParaRPr lang="en-US"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6</a:t>
            </a:fld>
            <a:endParaRPr lang="en-GB"/>
          </a:p>
        </p:txBody>
      </p:sp>
    </p:spTree>
    <p:extLst>
      <p:ext uri="{BB962C8B-B14F-4D97-AF65-F5344CB8AC3E}">
        <p14:creationId xmlns:p14="http://schemas.microsoft.com/office/powerpoint/2010/main" val="724935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Ambulatory care has recently become a </a:t>
            </a:r>
            <a:r>
              <a:rPr lang="en-US" sz="1200" b="0" i="0" u="none" strike="noStrike" kern="1200" baseline="0" dirty="0" err="1" smtClean="0">
                <a:solidFill>
                  <a:schemeClr val="tx1"/>
                </a:solidFill>
                <a:latin typeface="+mn-lt"/>
                <a:ea typeface="+mn-ea"/>
                <a:cs typeface="+mn-cs"/>
              </a:rPr>
              <a:t>recognised</a:t>
            </a:r>
            <a:r>
              <a:rPr lang="en-US" sz="1200" b="0" i="0" u="none" strike="noStrike" kern="1200" baseline="0" dirty="0" smtClean="0">
                <a:solidFill>
                  <a:schemeClr val="tx1"/>
                </a:solidFill>
                <a:latin typeface="+mn-lt"/>
                <a:ea typeface="+mn-ea"/>
                <a:cs typeface="+mn-cs"/>
              </a:rPr>
              <a:t> pathway for PE management in those patients with low-risk of </a:t>
            </a:r>
            <a:r>
              <a:rPr lang="en-GB" sz="1200" b="0" i="0" u="none" strike="noStrike" kern="1200" baseline="0" dirty="0" smtClean="0">
                <a:solidFill>
                  <a:schemeClr val="tx1"/>
                </a:solidFill>
                <a:latin typeface="+mn-lt"/>
                <a:ea typeface="+mn-ea"/>
                <a:cs typeface="+mn-cs"/>
              </a:rPr>
              <a:t>adverse outcomes. </a:t>
            </a:r>
            <a:r>
              <a:rPr lang="en-US" b="0" baseline="0" dirty="0" smtClean="0"/>
              <a:t>The rationale for selecting or excluding it should be documented in the case notes.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Patients should receive all the information they need to make an informed choice, particularly with respect to </a:t>
            </a:r>
            <a:r>
              <a:rPr lang="en-GB" sz="1200" b="0" i="0" u="none" strike="noStrike" kern="1200" baseline="0" dirty="0" smtClean="0">
                <a:solidFill>
                  <a:schemeClr val="tx1"/>
                </a:solidFill>
                <a:latin typeface="+mn-lt"/>
                <a:ea typeface="+mn-ea"/>
                <a:cs typeface="+mn-cs"/>
              </a:rPr>
              <a:t>taking anticoagulation.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i="0" u="none" strike="noStrike" kern="1200" baseline="0" dirty="0" smtClean="0">
              <a:solidFill>
                <a:schemeClr val="tx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Routine outpatient follow-up should be arranged for patient following a PE diagnosis. The discharge letter should include the likely cause of the PE,  a decision on the duration of anticoagulation and an assessment of whether the PE was provoked or unprovoked.</a:t>
            </a: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AB4743C-8A2E-4C54-BF48-3728378717D1}" type="slidenum">
              <a:rPr lang="en-GB" smtClean="0"/>
              <a:t>7</a:t>
            </a:fld>
            <a:endParaRPr lang="en-GB"/>
          </a:p>
        </p:txBody>
      </p:sp>
    </p:spTree>
    <p:extLst>
      <p:ext uri="{BB962C8B-B14F-4D97-AF65-F5344CB8AC3E}">
        <p14:creationId xmlns:p14="http://schemas.microsoft.com/office/powerpoint/2010/main" val="2432157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a:t>
            </a:r>
            <a:r>
              <a:rPr lang="en-GB" baseline="0" dirty="0" smtClean="0"/>
              <a:t> recommendation is aimed at all clinicians, and the Quality Improvement Lead to implement at a local level.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recommendation is in line with NICE QS29, 2013. </a:t>
            </a:r>
            <a:r>
              <a:rPr lang="en-GB" dirty="0" smtClean="0">
                <a:hlinkClick r:id="rId3"/>
              </a:rPr>
              <a:t>https://www.nice.org.uk/guidance/QS29</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8</a:t>
            </a:fld>
            <a:endParaRPr lang="en-GB"/>
          </a:p>
        </p:txBody>
      </p:sp>
    </p:spTree>
    <p:extLst>
      <p:ext uri="{BB962C8B-B14F-4D97-AF65-F5344CB8AC3E}">
        <p14:creationId xmlns:p14="http://schemas.microsoft.com/office/powerpoint/2010/main" val="2396694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US" dirty="0" smtClean="0"/>
              <a:t>This recommendation is aimed</a:t>
            </a:r>
            <a:r>
              <a:rPr lang="en-US" baseline="0" dirty="0" smtClean="0"/>
              <a:t> at all clinicians who treat patients with pulmonary embolism.</a:t>
            </a:r>
          </a:p>
          <a:p>
            <a:endParaRPr lang="en-US" baseline="0" dirty="0" smtClean="0"/>
          </a:p>
          <a:p>
            <a:r>
              <a:rPr lang="en-US" baseline="0" dirty="0" smtClean="0"/>
              <a:t>The use of validated </a:t>
            </a:r>
            <a:r>
              <a:rPr lang="en-US" baseline="0" dirty="0" err="1" smtClean="0"/>
              <a:t>standardised</a:t>
            </a:r>
            <a:r>
              <a:rPr lang="en-US" baseline="0" dirty="0" smtClean="0"/>
              <a:t> tool such as ‘PESI’ or ‘sPESI’ is encouraged to assess severity after the confirmation of diagnosis. The score should then be considered when deciding on the level of inpatient or ambulatory care.</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9</a:t>
            </a:fld>
            <a:endParaRPr lang="en-GB"/>
          </a:p>
        </p:txBody>
      </p:sp>
    </p:spTree>
    <p:extLst>
      <p:ext uri="{BB962C8B-B14F-4D97-AF65-F5344CB8AC3E}">
        <p14:creationId xmlns:p14="http://schemas.microsoft.com/office/powerpoint/2010/main" val="386658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511225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336895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98879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37839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C31A7-2C2A-4249-BA13-70ADB2AF4016}"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113782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AC31A7-2C2A-4249-BA13-70ADB2AF4016}" type="datetimeFigureOut">
              <a:rPr lang="en-GB" smtClean="0"/>
              <a:t>08/10/2019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181892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AC31A7-2C2A-4249-BA13-70ADB2AF4016}" type="datetimeFigureOut">
              <a:rPr lang="en-GB" smtClean="0"/>
              <a:t>08/10/2019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36736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AC31A7-2C2A-4249-BA13-70ADB2AF4016}" type="datetimeFigureOut">
              <a:rPr lang="en-GB" smtClean="0"/>
              <a:t>08/10/2019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776604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C31A7-2C2A-4249-BA13-70ADB2AF4016}" type="datetimeFigureOut">
              <a:rPr lang="en-GB" smtClean="0"/>
              <a:t>08/10/2019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82202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C31A7-2C2A-4249-BA13-70ADB2AF4016}" type="datetimeFigureOut">
              <a:rPr lang="en-GB" smtClean="0"/>
              <a:t>08/10/2019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84945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C31A7-2C2A-4249-BA13-70ADB2AF4016}" type="datetimeFigureOut">
              <a:rPr lang="en-GB" smtClean="0"/>
              <a:t>08/10/2019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22089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C31A7-2C2A-4249-BA13-70ADB2AF4016}" type="datetimeFigureOut">
              <a:rPr lang="en-GB" smtClean="0"/>
              <a:t>08/10/2019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AB70E-E51A-431D-9F9D-DA68C0BB61A2}" type="slidenum">
              <a:rPr lang="en-GB" smtClean="0"/>
              <a:t>‹#›</a:t>
            </a:fld>
            <a:endParaRPr lang="en-GB"/>
          </a:p>
        </p:txBody>
      </p:sp>
    </p:spTree>
    <p:extLst>
      <p:ext uri="{BB962C8B-B14F-4D97-AF65-F5344CB8AC3E}">
        <p14:creationId xmlns:p14="http://schemas.microsoft.com/office/powerpoint/2010/main" val="4048208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4438"/>
            <a:ext cx="7772400" cy="2387600"/>
          </a:xfrm>
        </p:spPr>
        <p:txBody>
          <a:bodyPr>
            <a:normAutofit/>
          </a:bodyPr>
          <a:lstStyle/>
          <a:p>
            <a:r>
              <a:rPr lang="en-GB" sz="4800" b="1" dirty="0" smtClean="0">
                <a:latin typeface="+mn-lt"/>
              </a:rPr>
              <a:t>Know the </a:t>
            </a:r>
            <a:r>
              <a:rPr lang="en-GB" sz="4800" b="1" dirty="0" smtClean="0">
                <a:latin typeface="+mn-lt"/>
              </a:rPr>
              <a:t>Score</a:t>
            </a:r>
            <a:r>
              <a:rPr lang="en-GB" sz="4800" dirty="0" smtClean="0">
                <a:latin typeface="+mn-lt"/>
              </a:rPr>
              <a:t/>
            </a:r>
            <a:br>
              <a:rPr lang="en-GB" sz="4800" dirty="0" smtClean="0">
                <a:latin typeface="+mn-lt"/>
              </a:rPr>
            </a:br>
            <a:r>
              <a:rPr lang="en-GB" sz="2400" dirty="0" smtClean="0">
                <a:latin typeface="+mn-lt"/>
              </a:rPr>
              <a:t/>
            </a:r>
            <a:br>
              <a:rPr lang="en-GB" sz="2400" dirty="0" smtClean="0">
                <a:latin typeface="+mn-lt"/>
              </a:rPr>
            </a:br>
            <a:r>
              <a:rPr lang="en-US" sz="2400" dirty="0">
                <a:latin typeface="+mn-lt"/>
              </a:rPr>
              <a:t>A review of the quality of care provided to patients aged over</a:t>
            </a:r>
            <a:br>
              <a:rPr lang="en-US" sz="2400" dirty="0">
                <a:latin typeface="+mn-lt"/>
              </a:rPr>
            </a:br>
            <a:r>
              <a:rPr lang="en-US" sz="2400" dirty="0">
                <a:latin typeface="+mn-lt"/>
              </a:rPr>
              <a:t>16 years with a new diagnosis of pulmonary embolism.</a:t>
            </a:r>
            <a:endParaRPr lang="en-GB" sz="2400" dirty="0">
              <a:latin typeface="+mn-lt"/>
            </a:endParaRPr>
          </a:p>
        </p:txBody>
      </p:sp>
      <p:sp>
        <p:nvSpPr>
          <p:cNvPr id="3" name="Subtitle 2"/>
          <p:cNvSpPr>
            <a:spLocks noGrp="1"/>
          </p:cNvSpPr>
          <p:nvPr>
            <p:ph type="subTitle" idx="1"/>
          </p:nvPr>
        </p:nvSpPr>
        <p:spPr>
          <a:xfrm>
            <a:off x="1255295" y="4388101"/>
            <a:ext cx="6858000" cy="1655762"/>
          </a:xfrm>
        </p:spPr>
        <p:txBody>
          <a:bodyPr>
            <a:normAutofit/>
          </a:bodyPr>
          <a:lstStyle/>
          <a:p>
            <a:r>
              <a:rPr lang="en-GB" sz="4000" dirty="0" smtClean="0"/>
              <a:t>Principal recommendations</a:t>
            </a:r>
            <a:endParaRPr lang="en-GB" sz="40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37" y="105941"/>
            <a:ext cx="3297356" cy="1108497"/>
          </a:xfrm>
          <a:prstGeom prst="rect">
            <a:avLst/>
          </a:prstGeom>
        </p:spPr>
      </p:pic>
    </p:spTree>
    <p:extLst>
      <p:ext uri="{BB962C8B-B14F-4D97-AF65-F5344CB8AC3E}">
        <p14:creationId xmlns:p14="http://schemas.microsoft.com/office/powerpoint/2010/main" val="652546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9332" y="1447691"/>
            <a:ext cx="7691718" cy="3637656"/>
          </a:xfrm>
        </p:spPr>
        <p:txBody>
          <a:bodyPr vert="horz" lIns="91440" tIns="45720" rIns="91440" bIns="45720" rtlCol="0">
            <a:noAutofit/>
          </a:bodyPr>
          <a:lstStyle/>
          <a:p>
            <a:pPr marL="0" indent="0">
              <a:lnSpc>
                <a:spcPct val="150000"/>
              </a:lnSpc>
              <a:spcBef>
                <a:spcPts val="600"/>
              </a:spcBef>
              <a:spcAft>
                <a:spcPts val="600"/>
              </a:spcAft>
              <a:buClr>
                <a:srgbClr val="DE00A4"/>
              </a:buClr>
              <a:buSzPct val="80000"/>
              <a:buNone/>
            </a:pPr>
            <a:r>
              <a:rPr lang="en-US" dirty="0" err="1"/>
              <a:t>Standardise</a:t>
            </a:r>
            <a:r>
              <a:rPr lang="en-US" dirty="0"/>
              <a:t> CT pulmonary angiogram reporting. The proforma should include the presence or absence of right ventricular strain. The completion of these proformas should be audited locally to monitor compliance and drive quality improvement.</a:t>
            </a: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smtClean="0"/>
              <a:t>Principal recommendation </a:t>
            </a:r>
            <a:r>
              <a:rPr lang="en-GB" sz="3200" dirty="0"/>
              <a:t>3</a:t>
            </a:r>
          </a:p>
        </p:txBody>
      </p:sp>
    </p:spTree>
    <p:extLst>
      <p:ext uri="{BB962C8B-B14F-4D97-AF65-F5344CB8AC3E}">
        <p14:creationId xmlns:p14="http://schemas.microsoft.com/office/powerpoint/2010/main" val="3634349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170" y="902971"/>
            <a:ext cx="8675370" cy="5509260"/>
          </a:xfrm>
        </p:spPr>
        <p:txBody>
          <a:bodyPr vert="horz" lIns="91440" tIns="45720" rIns="91440" bIns="45720" rtlCol="0">
            <a:noAutofit/>
          </a:bodyPr>
          <a:lstStyle/>
          <a:p>
            <a:pPr marL="0" indent="0">
              <a:lnSpc>
                <a:spcPct val="100000"/>
              </a:lnSpc>
              <a:spcBef>
                <a:spcPts val="600"/>
              </a:spcBef>
              <a:spcAft>
                <a:spcPts val="600"/>
              </a:spcAft>
              <a:buClr>
                <a:srgbClr val="FE612A"/>
              </a:buClr>
              <a:buSzPct val="80000"/>
              <a:buNone/>
            </a:pPr>
            <a:r>
              <a:rPr lang="en-US" dirty="0"/>
              <a:t>Look for indicators of massive (high-risk) or sub-massive (intermediate-risk) pulmonary embolism, in addition to calculating the severity of acute pulmonary embolism in the form of:</a:t>
            </a:r>
          </a:p>
          <a:p>
            <a:pPr marL="0" indent="0">
              <a:lnSpc>
                <a:spcPct val="100000"/>
              </a:lnSpc>
              <a:spcBef>
                <a:spcPts val="600"/>
              </a:spcBef>
              <a:spcAft>
                <a:spcPts val="600"/>
              </a:spcAft>
              <a:buClr>
                <a:srgbClr val="FE612A"/>
              </a:buClr>
              <a:buSzPct val="80000"/>
              <a:buNone/>
            </a:pPr>
            <a:r>
              <a:rPr lang="en-US" dirty="0" err="1"/>
              <a:t>i</a:t>
            </a:r>
            <a:r>
              <a:rPr lang="en-US" dirty="0"/>
              <a:t>. </a:t>
            </a:r>
            <a:r>
              <a:rPr lang="en-US" dirty="0" err="1"/>
              <a:t>Haemodynamic</a:t>
            </a:r>
            <a:r>
              <a:rPr lang="en-US" dirty="0"/>
              <a:t> instability (clinical)</a:t>
            </a:r>
          </a:p>
          <a:p>
            <a:pPr marL="0" indent="0">
              <a:lnSpc>
                <a:spcPct val="100000"/>
              </a:lnSpc>
              <a:spcBef>
                <a:spcPts val="600"/>
              </a:spcBef>
              <a:spcAft>
                <a:spcPts val="600"/>
              </a:spcAft>
              <a:buClr>
                <a:srgbClr val="FE612A"/>
              </a:buClr>
              <a:buSzPct val="80000"/>
              <a:buNone/>
            </a:pPr>
            <a:r>
              <a:rPr lang="en-US" dirty="0"/>
              <a:t>ii. Right heart strain (imaging)</a:t>
            </a:r>
          </a:p>
          <a:p>
            <a:pPr marL="0" indent="0">
              <a:lnSpc>
                <a:spcPct val="100000"/>
              </a:lnSpc>
              <a:spcBef>
                <a:spcPts val="600"/>
              </a:spcBef>
              <a:spcAft>
                <a:spcPts val="600"/>
              </a:spcAft>
              <a:buClr>
                <a:srgbClr val="FE612A"/>
              </a:buClr>
              <a:buSzPct val="80000"/>
              <a:buNone/>
            </a:pPr>
            <a:r>
              <a:rPr lang="en-US" dirty="0"/>
              <a:t>iii. Elevated troponin or BNP (biochemical)</a:t>
            </a:r>
          </a:p>
          <a:p>
            <a:pPr marL="0" indent="0">
              <a:lnSpc>
                <a:spcPct val="100000"/>
              </a:lnSpc>
              <a:spcBef>
                <a:spcPts val="600"/>
              </a:spcBef>
              <a:spcAft>
                <a:spcPts val="600"/>
              </a:spcAft>
              <a:buClr>
                <a:srgbClr val="FE612A"/>
              </a:buClr>
              <a:buSzPct val="80000"/>
              <a:buNone/>
            </a:pPr>
            <a:r>
              <a:rPr lang="en-US" dirty="0"/>
              <a:t>Escalate promptly based on local guidance and document in the case notes</a:t>
            </a:r>
            <a:r>
              <a:rPr lang="en-US" dirty="0" smtClean="0"/>
              <a:t>.</a:t>
            </a:r>
            <a:endParaRPr lang="en-GB" dirty="0"/>
          </a:p>
          <a:p>
            <a:pPr marL="0" indent="0">
              <a:lnSpc>
                <a:spcPct val="100000"/>
              </a:lnSpc>
              <a:spcBef>
                <a:spcPts val="600"/>
              </a:spcBef>
              <a:spcAft>
                <a:spcPts val="600"/>
              </a:spcAft>
              <a:buClr>
                <a:srgbClr val="FE612A"/>
              </a:buClr>
              <a:buSzPct val="80000"/>
              <a:buNone/>
            </a:pPr>
            <a:endParaRPr lang="en-US" sz="2400"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smtClean="0"/>
              <a:t>Principal recommendation 4</a:t>
            </a:r>
            <a:endParaRPr lang="en-GB" sz="3200" dirty="0"/>
          </a:p>
        </p:txBody>
      </p:sp>
    </p:spTree>
    <p:extLst>
      <p:ext uri="{BB962C8B-B14F-4D97-AF65-F5344CB8AC3E}">
        <p14:creationId xmlns:p14="http://schemas.microsoft.com/office/powerpoint/2010/main" val="3671091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154430"/>
            <a:ext cx="8492490" cy="4914900"/>
          </a:xfrm>
        </p:spPr>
        <p:txBody>
          <a:bodyPr vert="horz" lIns="91440" tIns="45720" rIns="91440" bIns="45720" rtlCol="0">
            <a:normAutofit/>
          </a:bodyPr>
          <a:lstStyle/>
          <a:p>
            <a:pPr marL="0" indent="0">
              <a:lnSpc>
                <a:spcPct val="150000"/>
              </a:lnSpc>
              <a:spcBef>
                <a:spcPts val="600"/>
              </a:spcBef>
              <a:spcAft>
                <a:spcPts val="600"/>
              </a:spcAft>
              <a:buClr>
                <a:srgbClr val="DE00A4"/>
              </a:buClr>
              <a:buSzPct val="80000"/>
              <a:buNone/>
            </a:pPr>
            <a:r>
              <a:rPr lang="en-US" dirty="0"/>
              <a:t>Assess patients suspected of having an acute pulmonary embolism for their suitability for ambulatory care and document the rationale for selecting or excluding it in the case notes.</a:t>
            </a:r>
          </a:p>
          <a:p>
            <a:pPr marL="0" indent="0">
              <a:lnSpc>
                <a:spcPct val="150000"/>
              </a:lnSpc>
              <a:spcBef>
                <a:spcPts val="600"/>
              </a:spcBef>
              <a:spcAft>
                <a:spcPts val="600"/>
              </a:spcAft>
              <a:buClr>
                <a:srgbClr val="DE00A4"/>
              </a:buClr>
              <a:buSzPct val="80000"/>
              <a:buNone/>
            </a:pPr>
            <a:endParaRPr lang="en-GB" sz="2400"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smtClean="0"/>
              <a:t>Principal recommendation 5</a:t>
            </a:r>
            <a:endParaRPr lang="en-GB" sz="3200" dirty="0"/>
          </a:p>
        </p:txBody>
      </p:sp>
    </p:spTree>
    <p:extLst>
      <p:ext uri="{BB962C8B-B14F-4D97-AF65-F5344CB8AC3E}">
        <p14:creationId xmlns:p14="http://schemas.microsoft.com/office/powerpoint/2010/main" val="973450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80"/>
            <a:ext cx="8743950" cy="5084344"/>
          </a:xfrm>
        </p:spPr>
        <p:txBody>
          <a:bodyPr vert="horz" lIns="91440" tIns="45720" rIns="91440" bIns="45720" rtlCol="0">
            <a:normAutofit fontScale="92500" lnSpcReduction="20000"/>
          </a:bodyPr>
          <a:lstStyle/>
          <a:p>
            <a:pPr marL="0" indent="0">
              <a:lnSpc>
                <a:spcPct val="150000"/>
              </a:lnSpc>
              <a:spcBef>
                <a:spcPts val="600"/>
              </a:spcBef>
              <a:spcAft>
                <a:spcPts val="600"/>
              </a:spcAft>
              <a:buClr>
                <a:srgbClr val="FE612A"/>
              </a:buClr>
              <a:buSzPct val="80000"/>
              <a:buNone/>
            </a:pPr>
            <a:r>
              <a:rPr lang="en-US" sz="2400" dirty="0"/>
              <a:t/>
            </a:r>
            <a:br>
              <a:rPr lang="en-US" sz="2400" dirty="0"/>
            </a:br>
            <a:r>
              <a:rPr lang="en-US" sz="2600" dirty="0"/>
              <a:t>Provide every patient with an acute pulmonary embolism with a follow-up plan, patient information leaflet and, at discharge, a discharge letter which should include:</a:t>
            </a:r>
            <a:br>
              <a:rPr lang="en-US" sz="2600" dirty="0"/>
            </a:br>
            <a:r>
              <a:rPr lang="en-US" sz="2600" dirty="0"/>
              <a:t>	</a:t>
            </a:r>
            <a:r>
              <a:rPr lang="en-US" sz="2600" dirty="0" err="1"/>
              <a:t>i</a:t>
            </a:r>
            <a:r>
              <a:rPr lang="en-US" sz="2600" dirty="0"/>
              <a:t>. The likely cause of the pulmonary embolism</a:t>
            </a:r>
            <a:br>
              <a:rPr lang="en-US" sz="2600" dirty="0"/>
            </a:br>
            <a:r>
              <a:rPr lang="en-US" sz="2600" dirty="0"/>
              <a:t>	ii. Whether it was provoked or unprovoked</a:t>
            </a:r>
            <a:br>
              <a:rPr lang="en-US" sz="2600" dirty="0"/>
            </a:br>
            <a:r>
              <a:rPr lang="en-US" sz="2600" dirty="0"/>
              <a:t>	iii. Details of follow-up appointment(s)</a:t>
            </a:r>
            <a:br>
              <a:rPr lang="en-US" sz="2600" dirty="0"/>
            </a:br>
            <a:r>
              <a:rPr lang="en-US" sz="2600" dirty="0"/>
              <a:t>	iv. Any further investigations required</a:t>
            </a:r>
            <a:br>
              <a:rPr lang="en-US" sz="2600" dirty="0"/>
            </a:br>
            <a:r>
              <a:rPr lang="en-US" sz="2600" dirty="0"/>
              <a:t>	v. Details of anticoagulant prescribed and its duration, in	line </a:t>
            </a:r>
            <a:r>
              <a:rPr lang="en-US" sz="2600" dirty="0" smtClean="0"/>
              <a:t>with NICE </a:t>
            </a:r>
            <a:r>
              <a:rPr lang="en-US" sz="2600" dirty="0"/>
              <a:t>CG144</a:t>
            </a:r>
            <a:endParaRPr lang="en-GB" sz="2400"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smtClean="0"/>
              <a:t>Principal recommendation </a:t>
            </a:r>
            <a:r>
              <a:rPr lang="en-GB" sz="3200" dirty="0"/>
              <a:t>6</a:t>
            </a:r>
          </a:p>
        </p:txBody>
      </p:sp>
    </p:spTree>
    <p:extLst>
      <p:ext uri="{BB962C8B-B14F-4D97-AF65-F5344CB8AC3E}">
        <p14:creationId xmlns:p14="http://schemas.microsoft.com/office/powerpoint/2010/main" val="1068041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5459"/>
          </a:xfrm>
          <a:solidFill>
            <a:srgbClr val="FE612A"/>
          </a:solidFill>
        </p:spPr>
        <p:txBody>
          <a:bodyPr>
            <a:noAutofit/>
          </a:bodyPr>
          <a:lstStyle/>
          <a:p>
            <a:r>
              <a:rPr lang="en-GB" sz="3200" dirty="0" smtClean="0">
                <a:solidFill>
                  <a:schemeClr val="bg1"/>
                </a:solidFill>
                <a:latin typeface="Calibri" panose="020F0502020204030204" pitchFamily="34" charset="0"/>
              </a:rPr>
              <a:t>Discussion</a:t>
            </a:r>
            <a:endParaRPr lang="en-GB" sz="3200" dirty="0">
              <a:solidFill>
                <a:schemeClr val="bg1"/>
              </a:solidFill>
              <a:latin typeface="Calibri" panose="020F0502020204030204" pitchFamily="34" charset="0"/>
            </a:endParaRPr>
          </a:p>
        </p:txBody>
      </p:sp>
      <p:sp>
        <p:nvSpPr>
          <p:cNvPr id="3" name="Content Placeholder 2"/>
          <p:cNvSpPr>
            <a:spLocks noGrp="1"/>
          </p:cNvSpPr>
          <p:nvPr>
            <p:ph idx="1"/>
          </p:nvPr>
        </p:nvSpPr>
        <p:spPr>
          <a:xfrm>
            <a:off x="628650" y="863097"/>
            <a:ext cx="7886700" cy="5547227"/>
          </a:xfrm>
        </p:spPr>
        <p:txBody>
          <a:bodyPr>
            <a:normAutofit fontScale="92500" lnSpcReduction="10000"/>
          </a:bodyPr>
          <a:lstStyle/>
          <a:p>
            <a:r>
              <a:rPr lang="en-GB" dirty="0"/>
              <a:t>Is there a guideline in place for the treatment of PE patients via ambulatory care? </a:t>
            </a:r>
            <a:endParaRPr lang="en-GB" dirty="0" smtClean="0"/>
          </a:p>
          <a:p>
            <a:pPr marL="0" indent="0">
              <a:buNone/>
            </a:pPr>
            <a:endParaRPr lang="en-GB" dirty="0" smtClean="0"/>
          </a:p>
          <a:p>
            <a:r>
              <a:rPr lang="en-GB" dirty="0" smtClean="0"/>
              <a:t>Are </a:t>
            </a:r>
            <a:r>
              <a:rPr lang="en-GB" dirty="0"/>
              <a:t>PE severity assessment tools being used? Are the scores being documented in the notes</a:t>
            </a:r>
            <a:r>
              <a:rPr lang="en-GB" dirty="0" smtClean="0"/>
              <a:t>?</a:t>
            </a:r>
          </a:p>
          <a:p>
            <a:pPr marL="0" indent="0">
              <a:buNone/>
            </a:pPr>
            <a:endParaRPr lang="en-GB" dirty="0" smtClean="0"/>
          </a:p>
          <a:p>
            <a:r>
              <a:rPr lang="en-GB" dirty="0" smtClean="0"/>
              <a:t>Is </a:t>
            </a:r>
            <a:r>
              <a:rPr lang="en-GB" dirty="0"/>
              <a:t>there a standard format to the CTPA report? Is the presence or absence of right ventricular strain being recorded</a:t>
            </a:r>
            <a:r>
              <a:rPr lang="en-GB" dirty="0" smtClean="0"/>
              <a:t>?</a:t>
            </a:r>
          </a:p>
          <a:p>
            <a:pPr marL="0" indent="0">
              <a:buNone/>
            </a:pPr>
            <a:endParaRPr lang="en-GB" dirty="0" smtClean="0"/>
          </a:p>
          <a:p>
            <a:r>
              <a:rPr lang="en-GB" dirty="0"/>
              <a:t>Is there a robust system in place to alert clinicians of changes to radiological reports?</a:t>
            </a:r>
          </a:p>
          <a:p>
            <a:pPr marL="0" indent="0">
              <a:buNone/>
            </a:pPr>
            <a:r>
              <a:rPr lang="en-GB" dirty="0"/>
              <a:t/>
            </a:r>
            <a:br>
              <a:rPr lang="en-GB" dirty="0"/>
            </a:br>
            <a:endParaRPr lang="en-GB" dirty="0"/>
          </a:p>
        </p:txBody>
      </p:sp>
    </p:spTree>
    <p:extLst>
      <p:ext uri="{BB962C8B-B14F-4D97-AF65-F5344CB8AC3E}">
        <p14:creationId xmlns:p14="http://schemas.microsoft.com/office/powerpoint/2010/main" val="3385290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813361"/>
            <a:ext cx="7886700" cy="1325563"/>
          </a:xfrm>
          <a:solidFill>
            <a:srgbClr val="FE612A"/>
          </a:solidFill>
        </p:spPr>
        <p:txBody>
          <a:bodyPr/>
          <a:lstStyle/>
          <a:p>
            <a:pPr algn="ctr"/>
            <a:r>
              <a:rPr lang="en-US" b="1" dirty="0" smtClean="0">
                <a:solidFill>
                  <a:schemeClr val="bg1"/>
                </a:solidFill>
              </a:rPr>
              <a:t>Know the </a:t>
            </a:r>
            <a:r>
              <a:rPr lang="en-US" b="1" dirty="0" smtClean="0">
                <a:solidFill>
                  <a:schemeClr val="bg1"/>
                </a:solidFill>
              </a:rPr>
              <a:t>Score</a:t>
            </a:r>
            <a:endParaRPr lang="en-GB" b="1" dirty="0">
              <a:solidFill>
                <a:schemeClr val="bg1"/>
              </a:solidFill>
            </a:endParaRPr>
          </a:p>
        </p:txBody>
      </p:sp>
      <p:sp>
        <p:nvSpPr>
          <p:cNvPr id="3" name="Content Placeholder 2"/>
          <p:cNvSpPr>
            <a:spLocks noGrp="1"/>
          </p:cNvSpPr>
          <p:nvPr>
            <p:ph idx="1"/>
          </p:nvPr>
        </p:nvSpPr>
        <p:spPr>
          <a:xfrm>
            <a:off x="628650" y="2635624"/>
            <a:ext cx="7886700" cy="2259106"/>
          </a:xfrm>
        </p:spPr>
        <p:txBody>
          <a:bodyPr>
            <a:normAutofit/>
          </a:bodyPr>
          <a:lstStyle/>
          <a:p>
            <a:pPr marL="0" indent="0" algn="ctr">
              <a:buNone/>
            </a:pPr>
            <a:r>
              <a:rPr lang="en-GB" sz="3200" dirty="0" smtClean="0"/>
              <a:t>Full report, summary and implementation tools are be found at</a:t>
            </a:r>
          </a:p>
          <a:p>
            <a:pPr marL="0" indent="0" algn="ctr">
              <a:buNone/>
            </a:pPr>
            <a:r>
              <a:rPr lang="en-GB" sz="3200" dirty="0" smtClean="0"/>
              <a:t>www.ncepod.org.uk/</a:t>
            </a:r>
            <a:r>
              <a:rPr lang="en-GB" sz="3200" dirty="0"/>
              <a:t>2019pe.html</a:t>
            </a:r>
          </a:p>
        </p:txBody>
      </p:sp>
    </p:spTree>
    <p:extLst>
      <p:ext uri="{BB962C8B-B14F-4D97-AF65-F5344CB8AC3E}">
        <p14:creationId xmlns:p14="http://schemas.microsoft.com/office/powerpoint/2010/main" val="1207531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29155"/>
            <a:ext cx="7886700" cy="4351338"/>
          </a:xfrm>
        </p:spPr>
        <p:txBody>
          <a:bodyPr>
            <a:normAutofit/>
          </a:bodyPr>
          <a:lstStyle/>
          <a:p>
            <a:pPr marL="0" indent="0">
              <a:buNone/>
            </a:pPr>
            <a:r>
              <a:rPr lang="en-US" dirty="0"/>
              <a:t>A review of the quality of care provided to patients aged </a:t>
            </a:r>
            <a:r>
              <a:rPr lang="en-US" dirty="0" smtClean="0"/>
              <a:t>over 16 </a:t>
            </a:r>
            <a:r>
              <a:rPr lang="en-US" dirty="0"/>
              <a:t>years with a new diagnosis of pulmonary embolism</a:t>
            </a:r>
            <a:r>
              <a:rPr lang="en-US" dirty="0" smtClean="0"/>
              <a:t>.</a:t>
            </a:r>
            <a:endParaRPr lang="en-GB" dirty="0" smtClean="0"/>
          </a:p>
          <a:p>
            <a:pPr>
              <a:lnSpc>
                <a:spcPct val="150000"/>
              </a:lnSpc>
              <a:buFont typeface="Calibri" panose="020F0502020204030204" pitchFamily="34" charset="0"/>
              <a:buChar char="–"/>
            </a:pPr>
            <a:r>
              <a:rPr lang="en-GB" dirty="0" smtClean="0"/>
              <a:t> Organisational </a:t>
            </a:r>
            <a:r>
              <a:rPr lang="en-GB" dirty="0"/>
              <a:t>questionnaire</a:t>
            </a:r>
          </a:p>
          <a:p>
            <a:pPr>
              <a:lnSpc>
                <a:spcPct val="150000"/>
              </a:lnSpc>
              <a:buFont typeface="Calibri" panose="020F0502020204030204" pitchFamily="34" charset="0"/>
              <a:buChar char="–"/>
            </a:pPr>
            <a:r>
              <a:rPr lang="en-GB" dirty="0" smtClean="0"/>
              <a:t> Clinician questionnaire</a:t>
            </a:r>
          </a:p>
          <a:p>
            <a:pPr>
              <a:lnSpc>
                <a:spcPct val="150000"/>
              </a:lnSpc>
              <a:buFont typeface="Calibri" panose="020F0502020204030204" pitchFamily="34" charset="0"/>
              <a:buChar char="–"/>
            </a:pPr>
            <a:r>
              <a:rPr lang="en-GB" dirty="0" smtClean="0"/>
              <a:t> Case note review</a:t>
            </a: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The study</a:t>
            </a:r>
            <a:endParaRPr lang="en-GB" sz="3200" dirty="0">
              <a:solidFill>
                <a:schemeClr val="bg1"/>
              </a:solidFill>
            </a:endParaRPr>
          </a:p>
        </p:txBody>
      </p:sp>
    </p:spTree>
    <p:extLst>
      <p:ext uri="{BB962C8B-B14F-4D97-AF65-F5344CB8AC3E}">
        <p14:creationId xmlns:p14="http://schemas.microsoft.com/office/powerpoint/2010/main" val="1340221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28700"/>
            <a:ext cx="7886700" cy="4786313"/>
          </a:xfrm>
        </p:spPr>
        <p:txBody>
          <a:bodyPr>
            <a:normAutofit/>
          </a:bodyPr>
          <a:lstStyle/>
          <a:p>
            <a:r>
              <a:rPr lang="en-US" dirty="0"/>
              <a:t>All patients aged 16 years and older </a:t>
            </a:r>
            <a:r>
              <a:rPr lang="en-US" dirty="0" smtClean="0"/>
              <a:t>who </a:t>
            </a:r>
            <a:r>
              <a:rPr lang="en-US" dirty="0"/>
              <a:t>presented </a:t>
            </a:r>
            <a:r>
              <a:rPr lang="en-US" dirty="0" smtClean="0"/>
              <a:t>to hospital </a:t>
            </a:r>
            <a:r>
              <a:rPr lang="en-US" dirty="0"/>
              <a:t>with symptoms of a PE or who developed </a:t>
            </a:r>
            <a:r>
              <a:rPr lang="en-US" dirty="0" smtClean="0"/>
              <a:t>PE as </a:t>
            </a:r>
            <a:r>
              <a:rPr lang="en-US" dirty="0"/>
              <a:t>an inpatient (using ICD10 codes I26.0 and </a:t>
            </a:r>
            <a:r>
              <a:rPr lang="en-US" dirty="0" smtClean="0"/>
              <a:t>I26.9) between </a:t>
            </a:r>
            <a:r>
              <a:rPr lang="en-US" dirty="0"/>
              <a:t>1st July 2017 and 31st August 2017 </a:t>
            </a:r>
            <a:r>
              <a:rPr lang="en-US" dirty="0" smtClean="0"/>
              <a:t>inclusive</a:t>
            </a:r>
          </a:p>
          <a:p>
            <a:endParaRPr lang="en-US" dirty="0"/>
          </a:p>
          <a:p>
            <a:r>
              <a:rPr lang="en-US" dirty="0" smtClean="0"/>
              <a:t>Ambulatory care/same day emergency patients </a:t>
            </a:r>
            <a:r>
              <a:rPr lang="en-US" dirty="0"/>
              <a:t>and patients admitted to hospital were included in the study</a:t>
            </a:r>
            <a:endParaRPr lang="en-GB" b="1" dirty="0"/>
          </a:p>
          <a:p>
            <a:endParaRPr lang="en-GB" dirty="0"/>
          </a:p>
          <a:p>
            <a:endParaRPr lang="en-US"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Study population </a:t>
            </a:r>
            <a:endParaRPr lang="en-GB" sz="3200" dirty="0">
              <a:solidFill>
                <a:schemeClr val="bg1"/>
              </a:solidFill>
            </a:endParaRPr>
          </a:p>
        </p:txBody>
      </p:sp>
    </p:spTree>
    <p:extLst>
      <p:ext uri="{BB962C8B-B14F-4D97-AF65-F5344CB8AC3E}">
        <p14:creationId xmlns:p14="http://schemas.microsoft.com/office/powerpoint/2010/main" val="2370835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Study sample</a:t>
            </a:r>
            <a:endParaRPr lang="en-GB" sz="3200" dirty="0">
              <a:solidFill>
                <a:schemeClr val="bg1"/>
              </a:solidFill>
            </a:endParaRPr>
          </a:p>
        </p:txBody>
      </p:sp>
      <p:pic>
        <p:nvPicPr>
          <p:cNvPr id="4" name="Picture 3"/>
          <p:cNvPicPr>
            <a:picLocks noChangeAspect="1"/>
          </p:cNvPicPr>
          <p:nvPr/>
        </p:nvPicPr>
        <p:blipFill rotWithShape="1">
          <a:blip r:embed="rId3"/>
          <a:srcRect l="3702"/>
          <a:stretch/>
        </p:blipFill>
        <p:spPr>
          <a:xfrm>
            <a:off x="2251710" y="786383"/>
            <a:ext cx="5063856" cy="5468113"/>
          </a:xfrm>
          <a:prstGeom prst="rect">
            <a:avLst/>
          </a:prstGeom>
        </p:spPr>
      </p:pic>
    </p:spTree>
    <p:extLst>
      <p:ext uri="{BB962C8B-B14F-4D97-AF65-F5344CB8AC3E}">
        <p14:creationId xmlns:p14="http://schemas.microsoft.com/office/powerpoint/2010/main" val="1708225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Overall assessment of care</a:t>
            </a:r>
            <a:endParaRPr lang="en-GB" sz="3200" dirty="0">
              <a:solidFill>
                <a:schemeClr val="bg1"/>
              </a:solidFill>
            </a:endParaRPr>
          </a:p>
        </p:txBody>
      </p:sp>
      <p:sp>
        <p:nvSpPr>
          <p:cNvPr id="4" name="TextBox 3"/>
          <p:cNvSpPr txBox="1"/>
          <p:nvPr/>
        </p:nvSpPr>
        <p:spPr>
          <a:xfrm>
            <a:off x="2841744" y="5444638"/>
            <a:ext cx="5257800" cy="369332"/>
          </a:xfrm>
          <a:prstGeom prst="rect">
            <a:avLst/>
          </a:prstGeom>
          <a:noFill/>
        </p:spPr>
        <p:txBody>
          <a:bodyPr wrap="square" rtlCol="0">
            <a:spAutoFit/>
          </a:bodyPr>
          <a:lstStyle/>
          <a:p>
            <a:r>
              <a:rPr lang="en-US" dirty="0" smtClean="0"/>
              <a:t>Figure 10.2 Overall assessment of care</a:t>
            </a:r>
            <a:endParaRPr lang="en-GB" dirty="0"/>
          </a:p>
        </p:txBody>
      </p:sp>
      <p:pic>
        <p:nvPicPr>
          <p:cNvPr id="3" name="Content Placeholder 2"/>
          <p:cNvPicPr>
            <a:picLocks noGrp="1" noChangeAspect="1"/>
          </p:cNvPicPr>
          <p:nvPr>
            <p:ph idx="1"/>
          </p:nvPr>
        </p:nvPicPr>
        <p:blipFill>
          <a:blip r:embed="rId3"/>
          <a:stretch>
            <a:fillRect/>
          </a:stretch>
        </p:blipFill>
        <p:spPr>
          <a:xfrm>
            <a:off x="529045" y="1318772"/>
            <a:ext cx="7811590" cy="4039164"/>
          </a:xfrm>
          <a:prstGeom prst="rect">
            <a:avLst/>
          </a:prstGeom>
        </p:spPr>
      </p:pic>
    </p:spTree>
    <p:extLst>
      <p:ext uri="{BB962C8B-B14F-4D97-AF65-F5344CB8AC3E}">
        <p14:creationId xmlns:p14="http://schemas.microsoft.com/office/powerpoint/2010/main" val="1839445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51255"/>
            <a:ext cx="7886700" cy="4351338"/>
          </a:xfrm>
        </p:spPr>
        <p:txBody>
          <a:bodyPr>
            <a:normAutofit/>
          </a:bodyPr>
          <a:lstStyle/>
          <a:p>
            <a:r>
              <a:rPr lang="en-US" dirty="0" smtClean="0"/>
              <a:t>Delays were recorded throughout the process of care with recognition, investigations and treatment the commonest reasons</a:t>
            </a:r>
          </a:p>
          <a:p>
            <a:pPr marL="0" indent="0">
              <a:buNone/>
            </a:pPr>
            <a:endParaRPr lang="en-US" dirty="0" smtClean="0"/>
          </a:p>
          <a:p>
            <a:r>
              <a:rPr lang="en-US" dirty="0" smtClean="0"/>
              <a:t>Where there might be a delay to the diagnosis of acute PE anticoagulation  should be commenced</a:t>
            </a:r>
          </a:p>
          <a:p>
            <a:pPr marL="0" indent="0">
              <a:buNone/>
            </a:pPr>
            <a:endParaRPr lang="en-US" dirty="0" smtClean="0"/>
          </a:p>
          <a:p>
            <a:r>
              <a:rPr lang="en-US" dirty="0" smtClean="0"/>
              <a:t>Upon diagnosis of PE, a severity assessment of PE needs to be undertaken to treat patients effectively</a:t>
            </a: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Key messages (1)</a:t>
            </a:r>
            <a:endParaRPr lang="en-GB" sz="3200" dirty="0">
              <a:solidFill>
                <a:schemeClr val="bg1"/>
              </a:solidFill>
            </a:endParaRPr>
          </a:p>
        </p:txBody>
      </p:sp>
    </p:spTree>
    <p:extLst>
      <p:ext uri="{BB962C8B-B14F-4D97-AF65-F5344CB8AC3E}">
        <p14:creationId xmlns:p14="http://schemas.microsoft.com/office/powerpoint/2010/main" val="3417492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82675"/>
            <a:ext cx="7886700" cy="4351338"/>
          </a:xfrm>
        </p:spPr>
        <p:txBody>
          <a:bodyPr>
            <a:normAutofit/>
          </a:bodyPr>
          <a:lstStyle/>
          <a:p>
            <a:r>
              <a:rPr lang="en-US" dirty="0" smtClean="0"/>
              <a:t>Ambulatory care pathways should be considered for PE patients with low risk of adverse outcomes</a:t>
            </a:r>
          </a:p>
          <a:p>
            <a:endParaRPr lang="en-US" dirty="0"/>
          </a:p>
          <a:p>
            <a:r>
              <a:rPr lang="en-US" dirty="0" smtClean="0"/>
              <a:t>Patients should receive the necessary information to make an informed choice about taking anticoagulation</a:t>
            </a:r>
          </a:p>
          <a:p>
            <a:endParaRPr lang="en-US" dirty="0"/>
          </a:p>
          <a:p>
            <a:r>
              <a:rPr lang="en-US" dirty="0" smtClean="0"/>
              <a:t>Routine outpatient follow-up should be arranged for patients following a PE diagnosis</a:t>
            </a: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Key messages (2)</a:t>
            </a:r>
            <a:endParaRPr lang="en-GB" sz="3200" dirty="0">
              <a:solidFill>
                <a:schemeClr val="bg1"/>
              </a:solidFill>
            </a:endParaRPr>
          </a:p>
        </p:txBody>
      </p:sp>
    </p:spTree>
    <p:extLst>
      <p:ext uri="{BB962C8B-B14F-4D97-AF65-F5344CB8AC3E}">
        <p14:creationId xmlns:p14="http://schemas.microsoft.com/office/powerpoint/2010/main" val="3033721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316" y="1257299"/>
            <a:ext cx="7788365" cy="4857751"/>
          </a:xfrm>
        </p:spPr>
        <p:txBody>
          <a:bodyPr vert="horz" lIns="91440" tIns="45720" rIns="91440" bIns="45720" rtlCol="0">
            <a:normAutofit lnSpcReduction="10000"/>
          </a:bodyPr>
          <a:lstStyle/>
          <a:p>
            <a:pPr marL="0" indent="0">
              <a:lnSpc>
                <a:spcPct val="150000"/>
              </a:lnSpc>
              <a:spcBef>
                <a:spcPts val="600"/>
              </a:spcBef>
              <a:spcAft>
                <a:spcPts val="600"/>
              </a:spcAft>
              <a:buClr>
                <a:srgbClr val="DE00A4"/>
              </a:buClr>
              <a:buSzPct val="80000"/>
              <a:buNone/>
            </a:pPr>
            <a:r>
              <a:rPr lang="en-US" dirty="0"/>
              <a:t>Give an interim dose of anticoagulant to patients suspected of having and acute pulmonary embolism (unless contraindicated) when confirmation of the diagnosis is expected to be delayed by more than one hour. The anticoagulant selected, and its dose, should be </a:t>
            </a:r>
            <a:r>
              <a:rPr lang="en-US" dirty="0" err="1"/>
              <a:t>personalised</a:t>
            </a:r>
            <a:r>
              <a:rPr lang="en-US" dirty="0"/>
              <a:t> to the patient. </a:t>
            </a:r>
            <a:endParaRPr lang="en-US" dirty="0" smtClean="0"/>
          </a:p>
          <a:p>
            <a:pPr marL="0" indent="0">
              <a:lnSpc>
                <a:spcPct val="150000"/>
              </a:lnSpc>
              <a:spcBef>
                <a:spcPts val="600"/>
              </a:spcBef>
              <a:spcAft>
                <a:spcPts val="600"/>
              </a:spcAft>
              <a:buClr>
                <a:srgbClr val="DE00A4"/>
              </a:buClr>
              <a:buSzPct val="80000"/>
              <a:buNone/>
            </a:pPr>
            <a:r>
              <a:rPr lang="en-US" sz="2400" dirty="0"/>
              <a:t/>
            </a:r>
            <a:br>
              <a:rPr lang="en-US" sz="2400" dirty="0"/>
            </a:br>
            <a:r>
              <a:rPr lang="en-US" sz="2400" dirty="0" smtClean="0"/>
              <a:t>.</a:t>
            </a:r>
            <a:endParaRPr lang="en-US" sz="2400" i="1" dirty="0" smtClean="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Principal recommendation 1</a:t>
            </a:r>
            <a:endParaRPr lang="en-GB" sz="3200" dirty="0">
              <a:solidFill>
                <a:schemeClr val="bg1"/>
              </a:solidFill>
            </a:endParaRPr>
          </a:p>
        </p:txBody>
      </p:sp>
    </p:spTree>
    <p:extLst>
      <p:ext uri="{BB962C8B-B14F-4D97-AF65-F5344CB8AC3E}">
        <p14:creationId xmlns:p14="http://schemas.microsoft.com/office/powerpoint/2010/main" val="1334085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282" y="1093360"/>
            <a:ext cx="8514678" cy="5021690"/>
          </a:xfrm>
        </p:spPr>
        <p:txBody>
          <a:bodyPr vert="horz" lIns="91440" tIns="45720" rIns="91440" bIns="45720" rtlCol="0">
            <a:noAutofit/>
          </a:bodyPr>
          <a:lstStyle/>
          <a:p>
            <a:pPr marL="0" indent="0">
              <a:lnSpc>
                <a:spcPct val="150000"/>
              </a:lnSpc>
              <a:spcBef>
                <a:spcPts val="600"/>
              </a:spcBef>
              <a:spcAft>
                <a:spcPts val="600"/>
              </a:spcAft>
              <a:buClr>
                <a:srgbClr val="DE00A4"/>
              </a:buClr>
              <a:buSzPct val="80000"/>
              <a:buNone/>
            </a:pPr>
            <a:r>
              <a:rPr lang="en-US" dirty="0"/>
              <a:t>Document the severity of acute pulmonary embolism immediately after the confirmation of diagnosis. Severity should be assessed using a validated </a:t>
            </a:r>
            <a:r>
              <a:rPr lang="en-US" dirty="0" err="1"/>
              <a:t>standardised</a:t>
            </a:r>
            <a:r>
              <a:rPr lang="en-US" dirty="0"/>
              <a:t> tool, such as 'PESI' or 'sPESI'. This score should then be considered when deciding on the level of inpatient or ambulatory care.</a:t>
            </a:r>
            <a:br>
              <a:rPr lang="en-US" dirty="0"/>
            </a:b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smtClean="0"/>
              <a:t>Principal recommendation </a:t>
            </a:r>
            <a:r>
              <a:rPr lang="en-GB" sz="3200" dirty="0"/>
              <a:t>2</a:t>
            </a:r>
          </a:p>
        </p:txBody>
      </p:sp>
    </p:spTree>
    <p:extLst>
      <p:ext uri="{BB962C8B-B14F-4D97-AF65-F5344CB8AC3E}">
        <p14:creationId xmlns:p14="http://schemas.microsoft.com/office/powerpoint/2010/main" val="3232934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ncipal recs slides template" id="{CB8BDE20-EA9F-48C0-BCF7-295D17BAEA15}" vid="{7620A22F-C2F8-4A2E-89E9-8650385E8B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recs slides template</Template>
  <TotalTime>613</TotalTime>
  <Words>1546</Words>
  <Application>Microsoft Office PowerPoint</Application>
  <PresentationFormat>On-screen Show (4:3)</PresentationFormat>
  <Paragraphs>139</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Know the Score  A review of the quality of care provided to patients aged over 16 years with a new diagnosis of pulmonary embolism.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vt:lpstr>
      <vt:lpstr>Know the Score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 the score  A review of the quality of care provided to patients aged over 16 years with a new diagnosis of pulmonary embolism.</dc:title>
  <dc:creator>D'Marieanne Koomson</dc:creator>
  <cp:lastModifiedBy>D'Marieanne Koomson</cp:lastModifiedBy>
  <cp:revision>23</cp:revision>
  <cp:lastPrinted>2018-08-13T16:26:21Z</cp:lastPrinted>
  <dcterms:created xsi:type="dcterms:W3CDTF">2019-09-26T15:44:55Z</dcterms:created>
  <dcterms:modified xsi:type="dcterms:W3CDTF">2019-10-08T15:28:01Z</dcterms:modified>
</cp:coreProperties>
</file>